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2" r:id="rId2"/>
    <p:sldId id="283" r:id="rId3"/>
    <p:sldId id="416" r:id="rId4"/>
    <p:sldId id="418" r:id="rId5"/>
    <p:sldId id="424" r:id="rId6"/>
    <p:sldId id="425" r:id="rId7"/>
    <p:sldId id="433" r:id="rId8"/>
    <p:sldId id="432" r:id="rId9"/>
    <p:sldId id="444" r:id="rId10"/>
    <p:sldId id="445" r:id="rId11"/>
    <p:sldId id="446" r:id="rId12"/>
    <p:sldId id="447" r:id="rId13"/>
    <p:sldId id="455" r:id="rId14"/>
    <p:sldId id="453" r:id="rId15"/>
    <p:sldId id="454" r:id="rId16"/>
    <p:sldId id="440" r:id="rId17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llogg College" initials="O" lastIdx="0" clrIdx="0"/>
  <p:cmAuthor id="1" name="navar" initials="n" lastIdx="3" clrIdx="1"/>
  <p:cmAuthor id="2" name="Work" initials="W" lastIdx="1" clrIdx="2"/>
  <p:cmAuthor id="3" name="Alex" initials="A" lastIdx="4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FFCC"/>
    <a:srgbClr val="F5F2AD"/>
    <a:srgbClr val="D0B700"/>
    <a:srgbClr val="D6BD00"/>
    <a:srgbClr val="EADF00"/>
    <a:srgbClr val="D2AA00"/>
    <a:srgbClr val="B8AF00"/>
    <a:srgbClr val="F2EE98"/>
    <a:srgbClr val="FFF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09" autoAdjust="0"/>
    <p:restoredTop sz="95954" autoAdjust="0"/>
  </p:normalViewPr>
  <p:slideViewPr>
    <p:cSldViewPr>
      <p:cViewPr varScale="1">
        <p:scale>
          <a:sx n="81" d="100"/>
          <a:sy n="81" d="100"/>
        </p:scale>
        <p:origin x="128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9B225-5EFA-48B1-8FB3-6D60A59A3036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61E2C-2AD3-4BB1-988E-BEFFAD97D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4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FEC1E-233B-47AF-B297-C44C993EC026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02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1271-ECDF-4E0D-95AF-26F723CAA663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3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F90C-14BE-41C9-B29E-632C3B157209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4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A7F4-768C-4595-A5CA-58F49532CDEF}" type="datetime1">
              <a:rPr lang="ru-RU" smtClean="0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5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AC11-2776-4FC9-AA95-DA4718CBE983}" type="datetime1">
              <a:rPr lang="ru-RU" smtClean="0"/>
              <a:t>19.10.2025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5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B46-D5E9-47EE-B0C0-0DAC3F8D8D5D}" type="datetime1">
              <a:rPr lang="ru-RU" smtClean="0"/>
              <a:t>19.10.2025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3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B1BB-70BE-4F78-ACC8-D4E5E9933E3A}" type="datetime1">
              <a:rPr lang="ru-RU" smtClean="0"/>
              <a:t>19.10.2025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8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4319D-59BD-4ECC-9689-71417CCB5EBC}" type="datetime1">
              <a:rPr lang="ru-RU" smtClean="0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0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1365-2641-4DFE-BFEF-9F1183A6CFB3}" type="datetime1">
              <a:rPr lang="ru-RU" smtClean="0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2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F2241-4D0A-4847-B416-0190A9836A3A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C5DEC-AC5D-4BD1-9A2F-E96CF10575BE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6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DA45B-9E6E-47DA-96E6-9BD72F886D5F}" type="datetime1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92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sv4.userapi.com/s/v1/d/rfQ3iK7E0xbYa2nvbg9IzUv1iHO4t6pnGL0t-DyOxMaajeiHiCCHdRsTRvxrs0LSAOJpZeOHICJZtNB9SbDbdpNCaoiICPs6siI8ITjB6KDZKNwneaKa4Q/Russkiy_yazyk_2_klass_1_chast.pd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04664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F04581-45E4-4D7C-9A1F-D9A33742D96D}"/>
              </a:ext>
            </a:extLst>
          </p:cNvPr>
          <p:cNvSpPr/>
          <p:nvPr/>
        </p:nvSpPr>
        <p:spPr>
          <a:xfrm>
            <a:off x="971550" y="1628776"/>
            <a:ext cx="72009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</a:t>
            </a:r>
            <a:b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«Закрепление знаний» </a:t>
            </a:r>
            <a:b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по русскому языку</a:t>
            </a:r>
            <a:b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для 2 класса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5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902A4E-B2BD-4A2D-9843-D87E55A5E271}"/>
              </a:ext>
            </a:extLst>
          </p:cNvPr>
          <p:cNvSpPr/>
          <p:nvPr/>
        </p:nvSpPr>
        <p:spPr>
          <a:xfrm>
            <a:off x="827583" y="764704"/>
            <a:ext cx="78459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«Перенос слов по слогам»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CCCAE4-E283-4BB4-B777-81A74E7ACBBA}"/>
              </a:ext>
            </a:extLst>
          </p:cNvPr>
          <p:cNvSpPr/>
          <p:nvPr/>
        </p:nvSpPr>
        <p:spPr>
          <a:xfrm>
            <a:off x="683568" y="2305615"/>
            <a:ext cx="79900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по русскому языку В.П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Канакина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Г Горецкий, 2 класс, 1 часть. 2023 год издания. УМК «Школа России»</a:t>
            </a:r>
          </a:p>
          <a:p>
            <a:r>
              <a:rPr lang="en-US" sz="2800" dirty="0">
                <a:hlinkClick r:id="rId2"/>
              </a:rPr>
              <a:t>Russkiy_yazyk_2_klass_1_chast.pdf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5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411730" y="4784699"/>
            <a:ext cx="4430040" cy="8490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76846" y="2935524"/>
            <a:ext cx="3237262" cy="8490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1100" y="2898369"/>
            <a:ext cx="2736304" cy="8490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0587" y="34749"/>
            <a:ext cx="50259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Расшифруйте слова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460" y="2934741"/>
            <a:ext cx="2930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19, 13, 16, 4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5864" y="4886062"/>
            <a:ext cx="43107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17, 6, 18, 6, 15, 16, 19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76846" y="2994233"/>
            <a:ext cx="3169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19, 13, 16, 3, 16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0764" y="5589270"/>
            <a:ext cx="2002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ПЕРЕНОС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0881" y="3789012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СЛОВО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0517" y="3735215"/>
            <a:ext cx="1322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СЛОГ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9CE0F-21AC-4685-A636-A30B629895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00" t="37551" r="39739" b="42997"/>
          <a:stretch/>
        </p:blipFill>
        <p:spPr>
          <a:xfrm>
            <a:off x="1418235" y="752870"/>
            <a:ext cx="6470694" cy="19464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021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82"/>
    </mc:Choice>
    <mc:Fallback xmlns="">
      <p:transition spd="slow" advTm="102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3" grpId="0" animBg="1"/>
      <p:bldP spid="4" grpId="0"/>
      <p:bldP spid="7" grpId="0"/>
      <p:bldP spid="8" grpId="0"/>
      <p:bldP spid="9" grpId="0"/>
      <p:bldP spid="10" grpId="0"/>
      <p:bldP spid="11" grpId="0"/>
      <p:bldP spid="12" grpId="0"/>
    </p:bld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15616" y="548680"/>
            <a:ext cx="2933239" cy="57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тетрадь</a:t>
            </a:r>
          </a:p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школа</a:t>
            </a:r>
          </a:p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мел</a:t>
            </a:r>
          </a:p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кисть</a:t>
            </a:r>
          </a:p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карандаш</a:t>
            </a:r>
          </a:p>
          <a:p>
            <a:pPr>
              <a:lnSpc>
                <a:spcPct val="130000"/>
              </a:lnSpc>
            </a:pPr>
            <a:r>
              <a:rPr lang="ru-RU" sz="4800" b="1" i="1" dirty="0">
                <a:solidFill>
                  <a:srgbClr val="0070C0"/>
                </a:solidFill>
              </a:rPr>
              <a:t>учитель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4125" y="764704"/>
            <a:ext cx="19102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2 слога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4125" y="1715320"/>
            <a:ext cx="19102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2 слога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14125" y="2633121"/>
            <a:ext cx="1633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1 слог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14125" y="3573016"/>
            <a:ext cx="1633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1 слог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14124" y="4509120"/>
            <a:ext cx="19102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3 слога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6133" y="5467871"/>
            <a:ext cx="19102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3 слога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4070337" y="1017748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4070337" y="1968364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4067944" y="2886165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0337" y="3826060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4081456" y="4797152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067944" y="5757936"/>
            <a:ext cx="1171217" cy="263352"/>
          </a:xfrm>
          <a:prstGeom prst="rightArrow">
            <a:avLst/>
          </a:prstGeom>
          <a:solidFill>
            <a:srgbClr val="FFC000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535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13"/>
    </mc:Choice>
    <mc:Fallback xmlns="">
      <p:transition spd="slow" advTm="57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611505" y="1808820"/>
            <a:ext cx="8435280" cy="32403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З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оо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п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а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рк, н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о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чь, к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а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рт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о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ф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е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ль, 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а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рб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у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з, м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о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ст, н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е</a:t>
            </a:r>
            <a:r>
              <a:rPr lang="ru-RU" sz="6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б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о.</a:t>
            </a:r>
            <a:endParaRPr lang="ru-RU" sz="6600" dirty="0">
              <a:solidFill>
                <a:schemeClr val="accent6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marL="0" indent="0">
              <a:buNone/>
            </a:pPr>
            <a:endParaRPr lang="ru-RU" sz="6600" dirty="0">
              <a:solidFill>
                <a:srgbClr val="3333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5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55"/>
    </mc:Choice>
    <mc:Fallback xmlns="">
      <p:transition spd="slow" advTm="33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5148064" y="1484784"/>
            <a:ext cx="3816424" cy="44644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99792" y="1484784"/>
            <a:ext cx="2304256" cy="44644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1484784"/>
            <a:ext cx="2304256" cy="44644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39552" y="1556792"/>
            <a:ext cx="1486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слог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9376" y="1556792"/>
            <a:ext cx="1751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6136" y="1556792"/>
            <a:ext cx="1751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слога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20" y="3042826"/>
            <a:ext cx="18854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н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чь</a:t>
            </a:r>
          </a:p>
          <a:p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м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ст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3042826"/>
            <a:ext cx="19009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а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рб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у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з</a:t>
            </a:r>
          </a:p>
          <a:p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н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е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б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</a:t>
            </a:r>
            <a:endParaRPr lang="ru-RU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3042826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з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оо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п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а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рк</a:t>
            </a:r>
          </a:p>
          <a:p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к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а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рт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о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ф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е</a:t>
            </a:r>
            <a:r>
              <a:rPr lang="ru-RU" sz="5400" b="1" i="1" dirty="0">
                <a:solidFill>
                  <a:srgbClr val="00B050"/>
                </a:solidFill>
                <a:cs typeface="Arial" pitchFamily="34" charset="0"/>
              </a:rPr>
              <a:t>ль</a:t>
            </a:r>
            <a:endParaRPr lang="ru-RU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77673" y="379983"/>
            <a:ext cx="40004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C000"/>
                </a:solidFill>
              </a:rPr>
              <a:t>Проверьте себя</a:t>
            </a:r>
          </a:p>
        </p:txBody>
      </p:sp>
      <p:sp>
        <p:nvSpPr>
          <p:cNvPr id="14" name="Диагональная полоса 13"/>
          <p:cNvSpPr/>
          <p:nvPr/>
        </p:nvSpPr>
        <p:spPr>
          <a:xfrm>
            <a:off x="4271083" y="3212976"/>
            <a:ext cx="72008" cy="128838"/>
          </a:xfrm>
          <a:prstGeom prst="diagStri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иагональная полоса 14"/>
          <p:cNvSpPr/>
          <p:nvPr/>
        </p:nvSpPr>
        <p:spPr>
          <a:xfrm>
            <a:off x="3563888" y="4005064"/>
            <a:ext cx="72008" cy="128838"/>
          </a:xfrm>
          <a:prstGeom prst="diagStri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Диагональная полоса 15"/>
          <p:cNvSpPr/>
          <p:nvPr/>
        </p:nvSpPr>
        <p:spPr>
          <a:xfrm>
            <a:off x="6984268" y="3228164"/>
            <a:ext cx="72008" cy="128838"/>
          </a:xfrm>
          <a:prstGeom prst="diagStri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>
            <a:off x="7236296" y="4020252"/>
            <a:ext cx="72008" cy="128838"/>
          </a:xfrm>
          <a:prstGeom prst="diagStri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618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41"/>
    </mc:Choice>
    <mc:Fallback xmlns="">
      <p:transition spd="slow" advTm="35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4" grpId="0"/>
      <p:bldP spid="5" grpId="0"/>
      <p:bldP spid="6" grpId="0"/>
      <p:bldP spid="7" grpId="0"/>
      <p:bldP spid="8" grpId="0"/>
      <p:bldP spid="9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658177" y="908685"/>
            <a:ext cx="4932045" cy="5040630"/>
          </a:xfrm>
          <a:prstGeom prst="foldedCorner">
            <a:avLst/>
          </a:prstGeom>
          <a:solidFill>
            <a:srgbClr val="FFFFCC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7494" y="908685"/>
            <a:ext cx="43205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За-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йка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, 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ле-йка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, 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чайн-ик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, 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майк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-а,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у-ши, </a:t>
            </a:r>
            <a:r>
              <a:rPr lang="ru-RU" sz="3600" b="1" i="1" dirty="0" err="1">
                <a:solidFill>
                  <a:srgbClr val="00B050"/>
                </a:solidFill>
                <a:latin typeface="+mj-lt"/>
                <a:cs typeface="Arial" pitchFamily="34" charset="0"/>
              </a:rPr>
              <a:t>ше</a:t>
            </a:r>
            <a:r>
              <a:rPr lang="ru-RU" sz="3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-я,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 err="1">
                <a:solidFill>
                  <a:srgbClr val="00B050"/>
                </a:solidFill>
                <a:latin typeface="+mj-lt"/>
                <a:cs typeface="Arial" pitchFamily="34" charset="0"/>
              </a:rPr>
              <a:t>ло</a:t>
            </a:r>
            <a:r>
              <a:rPr lang="ru-RU" sz="3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-б, </a:t>
            </a:r>
            <a:r>
              <a:rPr lang="ru-RU" sz="3600" b="1" i="1" dirty="0" err="1">
                <a:solidFill>
                  <a:srgbClr val="00B050"/>
                </a:solidFill>
                <a:latin typeface="+mj-lt"/>
                <a:cs typeface="Arial" pitchFamily="34" charset="0"/>
              </a:rPr>
              <a:t>гла</a:t>
            </a:r>
            <a:r>
              <a:rPr lang="ru-RU" sz="3600" b="1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-за,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7030A0"/>
                </a:solidFill>
                <a:latin typeface="+mj-lt"/>
                <a:cs typeface="Arial" pitchFamily="34" charset="0"/>
              </a:rPr>
              <a:t>о-</a:t>
            </a:r>
            <a:r>
              <a:rPr lang="ru-RU" sz="3600" b="1" i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вцы</a:t>
            </a:r>
            <a:r>
              <a:rPr lang="ru-RU" sz="3600" b="1" i="1" dirty="0">
                <a:solidFill>
                  <a:srgbClr val="7030A0"/>
                </a:solidFill>
                <a:latin typeface="+mj-lt"/>
                <a:cs typeface="Arial" pitchFamily="34" charset="0"/>
              </a:rPr>
              <a:t>, </a:t>
            </a:r>
            <a:r>
              <a:rPr lang="ru-RU" sz="3600" b="1" i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ут-ки</a:t>
            </a:r>
            <a:r>
              <a:rPr lang="ru-RU" sz="3600" b="1" i="1" dirty="0">
                <a:solidFill>
                  <a:srgbClr val="7030A0"/>
                </a:solidFill>
                <a:latin typeface="+mj-lt"/>
                <a:cs typeface="Arial" pitchFamily="34" charset="0"/>
              </a:rPr>
              <a:t>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7030A0"/>
                </a:solidFill>
                <a:latin typeface="+mj-lt"/>
                <a:cs typeface="Arial" pitchFamily="34" charset="0"/>
              </a:rPr>
              <a:t>ко-</a:t>
            </a:r>
            <a:r>
              <a:rPr lang="ru-RU" sz="3600" b="1" i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нь</a:t>
            </a:r>
            <a:r>
              <a:rPr lang="ru-RU" sz="3600" b="1" i="1" dirty="0">
                <a:solidFill>
                  <a:srgbClr val="7030A0"/>
                </a:solidFill>
                <a:latin typeface="+mj-lt"/>
                <a:cs typeface="Arial" pitchFamily="34" charset="0"/>
              </a:rPr>
              <a:t>, ко-за. 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DC91F64-B0EC-4C60-A127-3D3B7662E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797"/>
            <a:ext cx="5760720" cy="32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53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07"/>
    </mc:Choice>
    <mc:Fallback xmlns="">
      <p:transition spd="slow" advTm="69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1640" y="228761"/>
            <a:ext cx="6840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Переноси правильно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597539" y="908685"/>
            <a:ext cx="4932045" cy="5040630"/>
          </a:xfrm>
          <a:prstGeom prst="foldedCorner">
            <a:avLst/>
          </a:prstGeom>
          <a:solidFill>
            <a:srgbClr val="FFFFCC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0426" y="908685"/>
            <a:ext cx="43205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Зай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-ка, лей-ка,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чай-ник, май-ка,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уши, шея,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лоб, 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гла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-за,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ов-цы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, </a:t>
            </a:r>
            <a:r>
              <a:rPr lang="ru-RU" sz="3600" b="1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ут-ки</a:t>
            </a: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конь, ко-за. </a:t>
            </a: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292CEDC2-B5BA-433F-AA3D-49FDE5373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797"/>
            <a:ext cx="5760720" cy="32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6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50"/>
    </mc:Choice>
    <mc:Fallback xmlns="">
      <p:transition spd="slow" advTm="45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597032" y="1988819"/>
            <a:ext cx="4932045" cy="3960495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08537" y="2348865"/>
            <a:ext cx="43205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на  пру  </a:t>
            </a: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жи</a:t>
            </a:r>
            <a:endParaRPr lang="ru-RU" sz="36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ши  лан   </a:t>
            </a: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ды</a:t>
            </a:r>
            <a:endParaRPr lang="ru-RU" sz="3600" b="1" dirty="0">
              <a:solidFill>
                <a:srgbClr val="7030A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та  е  </a:t>
            </a: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жа</a:t>
            </a:r>
            <a:endParaRPr lang="ru-RU" sz="36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ди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смо</a:t>
            </a:r>
            <a:r>
              <a:rPr lang="en-US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ро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 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1595" y="188595"/>
            <a:ext cx="65042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  <a:latin typeface="+mj-lt"/>
                <a:cs typeface="Arial" pitchFamily="34" charset="0"/>
              </a:rPr>
              <a:t>Составьте слова из слогов</a:t>
            </a:r>
            <a:endParaRPr lang="ru-RU" sz="4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D4DD130B-9119-4B20-B7A7-454A7CFD4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797"/>
            <a:ext cx="5760720" cy="32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728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34"/>
    </mc:Choice>
    <mc:Fallback xmlns="">
      <p:transition spd="slow" advTm="11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06" y="228761"/>
            <a:ext cx="7920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B050"/>
                </a:solidFill>
              </a:rPr>
              <a:t>Проверьте себя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598806" y="1231047"/>
            <a:ext cx="4932045" cy="5040630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3324" y="2043202"/>
            <a:ext cx="43205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пружина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ландыши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ежата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смородина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A2CA190-B63B-408C-8526-7B57BED8D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2314486"/>
            <a:ext cx="3600450" cy="222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437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6"/>
    </mc:Choice>
    <mc:Fallback xmlns="">
      <p:transition spd="slow" advTm="13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нутый угол 4"/>
          <p:cNvSpPr/>
          <p:nvPr/>
        </p:nvSpPr>
        <p:spPr>
          <a:xfrm>
            <a:off x="597032" y="1268730"/>
            <a:ext cx="4932045" cy="5040629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71421" y="1316903"/>
            <a:ext cx="43205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У-лица</a:t>
            </a:r>
          </a:p>
          <a:p>
            <a:pPr>
              <a:lnSpc>
                <a:spcPct val="150000"/>
              </a:lnSpc>
            </a:pP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ошиб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-ка</a:t>
            </a: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па-</a:t>
            </a: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льто</a:t>
            </a:r>
            <a:endParaRPr lang="ru-RU" sz="36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за-</a:t>
            </a: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йка</a:t>
            </a:r>
            <a:endParaRPr lang="ru-RU" sz="3600" b="1" dirty="0">
              <a:solidFill>
                <a:srgbClr val="7030A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коробо</a:t>
            </a: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-к</a:t>
            </a: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з-</a:t>
            </a: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дание</a:t>
            </a:r>
            <a:endParaRPr lang="ru-RU" sz="3600" b="1" dirty="0">
              <a:solidFill>
                <a:srgbClr val="7030A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30" y="188595"/>
            <a:ext cx="43456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  <a:latin typeface="+mj-lt"/>
                <a:cs typeface="Arial" pitchFamily="34" charset="0"/>
              </a:rPr>
              <a:t>Найдите ошибки</a:t>
            </a:r>
            <a:endParaRPr lang="ru-RU" sz="4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59AD8A73-F452-4E16-8798-6181F49B6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797"/>
            <a:ext cx="5760720" cy="324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081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72"/>
    </mc:Choice>
    <mc:Fallback xmlns="">
      <p:transition spd="slow" advTm="12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06" y="228761"/>
            <a:ext cx="7920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B050"/>
                </a:solidFill>
              </a:rPr>
              <a:t>Проверьте себя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598805" y="1269147"/>
            <a:ext cx="4938395" cy="504063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05" y="1281430"/>
            <a:ext cx="49099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Ули-</a:t>
            </a: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ца</a:t>
            </a:r>
            <a:endParaRPr lang="ru-RU" sz="36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ошиб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-ка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паль-то</a:t>
            </a:r>
          </a:p>
          <a:p>
            <a:pPr algn="ctr">
              <a:lnSpc>
                <a:spcPct val="150000"/>
              </a:lnSpc>
            </a:pPr>
            <a:r>
              <a:rPr lang="ru-RU" sz="3600" b="1" dirty="0" err="1">
                <a:solidFill>
                  <a:srgbClr val="7030A0"/>
                </a:solidFill>
                <a:latin typeface="+mj-lt"/>
                <a:cs typeface="Arial" pitchFamily="34" charset="0"/>
              </a:rPr>
              <a:t>зай</a:t>
            </a:r>
            <a:r>
              <a:rPr lang="ru-RU" sz="36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-ка </a:t>
            </a:r>
          </a:p>
          <a:p>
            <a:pPr algn="ctr">
              <a:lnSpc>
                <a:spcPct val="150000"/>
              </a:lnSpc>
            </a:pPr>
            <a:r>
              <a:rPr lang="ru-RU" sz="3600" b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коро</a:t>
            </a: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-бок или ко-робок</a:t>
            </a: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4A3B1EF8-A1A5-47E6-83E1-5839FF9A3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2314486"/>
            <a:ext cx="3600450" cy="222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3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26"/>
    </mc:Choice>
    <mc:Fallback xmlns="">
      <p:transition spd="slow" advTm="31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250825" y="2924175"/>
            <a:ext cx="8642350" cy="1873250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Тучя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, </a:t>
            </a:r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жыльё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, </a:t>
            </a:r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шыпы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, </a:t>
            </a:r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чючело,щука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, </a:t>
            </a:r>
          </a:p>
          <a:p>
            <a:pPr algn="ctr"/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удачя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, чумазый, </a:t>
            </a:r>
            <a:r>
              <a:rPr lang="ru-RU" sz="3600" kern="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площядка</a:t>
            </a:r>
            <a:r>
              <a:rPr lang="ru-RU" sz="3600" kern="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+mj-lt"/>
                <a:cs typeface="Arial"/>
              </a:rPr>
              <a:t>.</a:t>
            </a: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H="1">
            <a:off x="1042988" y="2997200"/>
            <a:ext cx="360362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1979613" y="2997200"/>
            <a:ext cx="360362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995738" y="2997200"/>
            <a:ext cx="360362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5651500" y="2997200"/>
            <a:ext cx="360363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2339975" y="4076700"/>
            <a:ext cx="360363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6659563" y="4076700"/>
            <a:ext cx="360362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WordArt 13"/>
          <p:cNvSpPr>
            <a:spLocks noChangeArrowheads="1" noChangeShapeType="1" noTextEdit="1"/>
          </p:cNvSpPr>
          <p:nvPr/>
        </p:nvSpPr>
        <p:spPr bwMode="auto">
          <a:xfrm>
            <a:off x="1116013" y="2565400"/>
            <a:ext cx="287337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12" name="WordArt 14"/>
          <p:cNvSpPr>
            <a:spLocks noChangeArrowheads="1" noChangeShapeType="1" noTextEdit="1"/>
          </p:cNvSpPr>
          <p:nvPr/>
        </p:nvSpPr>
        <p:spPr bwMode="auto">
          <a:xfrm>
            <a:off x="2051050" y="2636838"/>
            <a:ext cx="287338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13" name="WordArt 15"/>
          <p:cNvSpPr>
            <a:spLocks noChangeArrowheads="1" noChangeShapeType="1" noTextEdit="1"/>
          </p:cNvSpPr>
          <p:nvPr/>
        </p:nvSpPr>
        <p:spPr bwMode="auto">
          <a:xfrm>
            <a:off x="4067175" y="2636838"/>
            <a:ext cx="287338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14" name="WordArt 16"/>
          <p:cNvSpPr>
            <a:spLocks noChangeArrowheads="1" noChangeShapeType="1" noTextEdit="1"/>
          </p:cNvSpPr>
          <p:nvPr/>
        </p:nvSpPr>
        <p:spPr bwMode="auto">
          <a:xfrm>
            <a:off x="2411413" y="3644900"/>
            <a:ext cx="287337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15" name="WordArt 17"/>
          <p:cNvSpPr>
            <a:spLocks noChangeArrowheads="1" noChangeShapeType="1" noTextEdit="1"/>
          </p:cNvSpPr>
          <p:nvPr/>
        </p:nvSpPr>
        <p:spPr bwMode="auto">
          <a:xfrm>
            <a:off x="6732588" y="3644900"/>
            <a:ext cx="287337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16" name="WordArt 18"/>
          <p:cNvSpPr>
            <a:spLocks noChangeArrowheads="1" noChangeShapeType="1" noTextEdit="1"/>
          </p:cNvSpPr>
          <p:nvPr/>
        </p:nvSpPr>
        <p:spPr bwMode="auto">
          <a:xfrm>
            <a:off x="5724525" y="2636838"/>
            <a:ext cx="287338" cy="358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latin typeface="Arial"/>
                <a:cs typeface="Arial"/>
              </a:rPr>
              <a:t>у</a:t>
            </a:r>
          </a:p>
        </p:txBody>
      </p:sp>
      <p:pic>
        <p:nvPicPr>
          <p:cNvPr id="18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662" y="402828"/>
            <a:ext cx="2005013" cy="16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555081" y="31234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sz="4400" b="1" dirty="0">
                <a:solidFill>
                  <a:srgbClr val="00B050"/>
                </a:solidFill>
              </a:rPr>
              <a:t> Найдите ошибки 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02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67"/>
    </mc:Choice>
    <mc:Fallback xmlns="">
      <p:transition spd="slow" advTm="51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196752"/>
            <a:ext cx="7920880" cy="21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33400">
              <a:lnSpc>
                <a:spcPct val="130000"/>
              </a:lnSpc>
            </a:pPr>
            <a:r>
              <a:rPr lang="ru-RU" sz="3600" i="1" dirty="0">
                <a:solidFill>
                  <a:srgbClr val="0070C0"/>
                </a:solidFill>
              </a:rPr>
              <a:t>	Малыш…  ходили  в рощ…  там  озеро  у берега  </a:t>
            </a:r>
            <a:r>
              <a:rPr lang="ru-RU" sz="3600" i="1" dirty="0" err="1">
                <a:solidFill>
                  <a:srgbClr val="0070C0"/>
                </a:solidFill>
              </a:rPr>
              <a:t>кач</a:t>
            </a:r>
            <a:r>
              <a:rPr lang="ru-RU" sz="3600" i="1" dirty="0">
                <a:solidFill>
                  <a:srgbClr val="0070C0"/>
                </a:solidFill>
              </a:rPr>
              <a:t>…</a:t>
            </a:r>
            <a:r>
              <a:rPr lang="ru-RU" sz="3600" i="1" dirty="0" err="1">
                <a:solidFill>
                  <a:srgbClr val="0070C0"/>
                </a:solidFill>
              </a:rPr>
              <a:t>лись</a:t>
            </a:r>
            <a:r>
              <a:rPr lang="ru-RU" sz="3600" i="1" dirty="0">
                <a:solidFill>
                  <a:srgbClr val="0070C0"/>
                </a:solidFill>
              </a:rPr>
              <a:t> камыш…  над  водой летали  ч…</a:t>
            </a:r>
            <a:r>
              <a:rPr lang="ru-RU" sz="3600" i="1" dirty="0" err="1">
                <a:solidFill>
                  <a:srgbClr val="0070C0"/>
                </a:solidFill>
              </a:rPr>
              <a:t>йки</a:t>
            </a:r>
            <a:r>
              <a:rPr lang="ru-RU" sz="3600" i="1" dirty="0">
                <a:solidFill>
                  <a:srgbClr val="0070C0"/>
                </a:solidFill>
              </a:rPr>
              <a:t>  и стриж… 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91" y="3700636"/>
            <a:ext cx="6730753" cy="2661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custDataLst>
      <p:tags r:id="rId1"/>
    </p:custDataLst>
    <p:extLst>
      <p:ext uri="{BB962C8B-B14F-4D97-AF65-F5344CB8AC3E}">
        <p14:creationId xmlns:p14="http://schemas.microsoft.com/office/powerpoint/2010/main" val="177842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80"/>
    </mc:Choice>
    <mc:Fallback xmlns="">
      <p:transition spd="slow" advTm="35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196752"/>
            <a:ext cx="7920880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33400">
              <a:lnSpc>
                <a:spcPct val="130000"/>
              </a:lnSpc>
            </a:pPr>
            <a:r>
              <a:rPr lang="ru-RU" sz="3600" i="1" dirty="0">
                <a:solidFill>
                  <a:srgbClr val="0070C0"/>
                </a:solidFill>
              </a:rPr>
              <a:t> Малы</a:t>
            </a:r>
            <a:r>
              <a:rPr lang="ru-RU" sz="3600" b="1" i="1" dirty="0">
                <a:solidFill>
                  <a:srgbClr val="0070C0"/>
                </a:solidFill>
              </a:rPr>
              <a:t>ш</a:t>
            </a:r>
            <a:r>
              <a:rPr lang="ru-RU" sz="3600" b="1" i="1" dirty="0">
                <a:solidFill>
                  <a:srgbClr val="C00000"/>
                </a:solidFill>
              </a:rPr>
              <a:t>и</a:t>
            </a:r>
            <a:r>
              <a:rPr lang="ru-RU" sz="3600" i="1" dirty="0">
                <a:solidFill>
                  <a:srgbClr val="0070C0"/>
                </a:solidFill>
              </a:rPr>
              <a:t>   ходили   в ро</a:t>
            </a:r>
            <a:r>
              <a:rPr lang="ru-RU" sz="3600" b="1" i="1" dirty="0">
                <a:solidFill>
                  <a:srgbClr val="0070C0"/>
                </a:solidFill>
              </a:rPr>
              <a:t>щ</a:t>
            </a:r>
            <a:r>
              <a:rPr lang="ru-RU" sz="3600" b="1" i="1" dirty="0">
                <a:solidFill>
                  <a:srgbClr val="C00000"/>
                </a:solidFill>
              </a:rPr>
              <a:t>у</a:t>
            </a:r>
            <a:r>
              <a:rPr lang="ru-RU" sz="3600" i="1" dirty="0">
                <a:solidFill>
                  <a:srgbClr val="C00000"/>
                </a:solidFill>
              </a:rPr>
              <a:t>. </a:t>
            </a:r>
            <a:r>
              <a:rPr lang="ru-RU" sz="3600" i="1" dirty="0">
                <a:solidFill>
                  <a:srgbClr val="0070C0"/>
                </a:solidFill>
              </a:rPr>
              <a:t>Там   озеро.  У берега   ка</a:t>
            </a:r>
            <a:r>
              <a:rPr lang="ru-RU" sz="3600" b="1" i="1" dirty="0">
                <a:solidFill>
                  <a:srgbClr val="0070C0"/>
                </a:solidFill>
              </a:rPr>
              <a:t>ч</a:t>
            </a:r>
            <a:r>
              <a:rPr lang="ru-RU" sz="3600" b="1" i="1" dirty="0">
                <a:solidFill>
                  <a:srgbClr val="C00000"/>
                </a:solidFill>
              </a:rPr>
              <a:t>а</a:t>
            </a:r>
            <a:r>
              <a:rPr lang="ru-RU" sz="3600" i="1" dirty="0">
                <a:solidFill>
                  <a:srgbClr val="0070C0"/>
                </a:solidFill>
              </a:rPr>
              <a:t>лись камы</a:t>
            </a:r>
            <a:r>
              <a:rPr lang="ru-RU" sz="3600" b="1" i="1" dirty="0">
                <a:solidFill>
                  <a:srgbClr val="0070C0"/>
                </a:solidFill>
              </a:rPr>
              <a:t>ш</a:t>
            </a:r>
            <a:r>
              <a:rPr lang="ru-RU" sz="3600" b="1" i="1" dirty="0">
                <a:solidFill>
                  <a:srgbClr val="C00000"/>
                </a:solidFill>
              </a:rPr>
              <a:t>и</a:t>
            </a:r>
            <a:r>
              <a:rPr lang="ru-RU" sz="3600" i="1" dirty="0">
                <a:solidFill>
                  <a:srgbClr val="C00000"/>
                </a:solidFill>
              </a:rPr>
              <a:t>.  </a:t>
            </a:r>
            <a:r>
              <a:rPr lang="ru-RU" sz="3600" i="1" dirty="0">
                <a:solidFill>
                  <a:srgbClr val="0070C0"/>
                </a:solidFill>
              </a:rPr>
              <a:t>Над   водой летали   </a:t>
            </a:r>
            <a:r>
              <a:rPr lang="ru-RU" sz="3600" b="1" i="1" dirty="0">
                <a:solidFill>
                  <a:srgbClr val="0070C0"/>
                </a:solidFill>
              </a:rPr>
              <a:t>ч</a:t>
            </a:r>
            <a:r>
              <a:rPr lang="ru-RU" sz="3600" b="1" i="1" dirty="0">
                <a:solidFill>
                  <a:srgbClr val="C00000"/>
                </a:solidFill>
              </a:rPr>
              <a:t>а</a:t>
            </a:r>
            <a:r>
              <a:rPr lang="ru-RU" sz="3600" i="1" dirty="0">
                <a:solidFill>
                  <a:srgbClr val="0070C0"/>
                </a:solidFill>
              </a:rPr>
              <a:t>йки   и стри</a:t>
            </a:r>
            <a:r>
              <a:rPr lang="ru-RU" sz="3600" b="1" i="1" dirty="0">
                <a:solidFill>
                  <a:srgbClr val="0070C0"/>
                </a:solidFill>
              </a:rPr>
              <a:t>ж</a:t>
            </a:r>
            <a:r>
              <a:rPr lang="ru-RU" sz="3600" b="1" i="1" dirty="0">
                <a:solidFill>
                  <a:srgbClr val="C00000"/>
                </a:solidFill>
              </a:rPr>
              <a:t>и.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91" y="3700636"/>
            <a:ext cx="6730753" cy="2661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2339752" y="260648"/>
            <a:ext cx="40004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Проверьте себя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540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6"/>
    </mc:Choice>
    <mc:Fallback xmlns="">
      <p:transition spd="slow" advTm="7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7544" y="155679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333300"/>
                </a:solidFill>
                <a:latin typeface="+mj-lt"/>
                <a:cs typeface="Arial" pitchFamily="34" charset="0"/>
              </a:rPr>
              <a:t>Переноси слова по слогам.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2060"/>
                </a:solidFill>
                <a:latin typeface="+mj-lt"/>
                <a:cs typeface="Arial" pitchFamily="34" charset="0"/>
              </a:rPr>
              <a:t>Одну букву нельзя отделять от слова.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333300"/>
                </a:solidFill>
                <a:latin typeface="+mj-lt"/>
                <a:cs typeface="Arial" pitchFamily="34" charset="0"/>
              </a:rPr>
              <a:t>Букву </a:t>
            </a:r>
            <a:r>
              <a:rPr lang="ru-RU" sz="3600" i="1" dirty="0">
                <a:solidFill>
                  <a:srgbClr val="00B050"/>
                </a:solidFill>
                <a:latin typeface="+mj-lt"/>
                <a:cs typeface="Arial" pitchFamily="34" charset="0"/>
              </a:rPr>
              <a:t>й</a:t>
            </a:r>
            <a:r>
              <a:rPr lang="ru-RU" sz="3600" dirty="0">
                <a:solidFill>
                  <a:srgbClr val="333300"/>
                </a:solidFill>
                <a:latin typeface="+mj-lt"/>
                <a:cs typeface="Arial" pitchFamily="34" charset="0"/>
              </a:rPr>
              <a:t> не отрывай от гласного.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002060"/>
                </a:solidFill>
                <a:latin typeface="+mj-lt"/>
                <a:cs typeface="Arial" pitchFamily="34" charset="0"/>
              </a:rPr>
              <a:t>Слова, состоящие из одного слога, не переносятся.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40" y="548640"/>
            <a:ext cx="6120766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Правила переноса слов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00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00"/>
    </mc:Choice>
    <mc:Fallback xmlns="">
      <p:transition spd="slow" advTm="28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bf6fcc9478bff1092987ae53016cfceaee268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7.4|14.8|12.6|8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1|0.3|6.4|2.2|6.5|0.4|6|0.4|8.6|0.4|6.3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0.8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0.6|0.6|0.6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5|0.6|0.6|0.7|0.5|0.5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2|3.9|4.3|4.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6564</TotalTime>
  <Words>350</Words>
  <Application>Microsoft Office PowerPoint</Application>
  <PresentationFormat>Экран (4:3)</PresentationFormat>
  <Paragraphs>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Раздва Тричетыре Пякть</dc:title>
  <dc:creator>Katlianik</dc:creator>
  <cp:lastModifiedBy>Полина Пинчук</cp:lastModifiedBy>
  <cp:revision>379</cp:revision>
  <dcterms:created xsi:type="dcterms:W3CDTF">2011-12-08T07:08:27Z</dcterms:created>
  <dcterms:modified xsi:type="dcterms:W3CDTF">2025-10-19T10:32:15Z</dcterms:modified>
</cp:coreProperties>
</file>